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489" r:id="rId4"/>
    <p:sldId id="490" r:id="rId5"/>
    <p:sldId id="305" r:id="rId6"/>
    <p:sldId id="468" r:id="rId7"/>
    <p:sldId id="481" r:id="rId8"/>
    <p:sldId id="469" r:id="rId9"/>
    <p:sldId id="482" r:id="rId10"/>
    <p:sldId id="491" r:id="rId11"/>
    <p:sldId id="484" r:id="rId12"/>
    <p:sldId id="485" r:id="rId13"/>
    <p:sldId id="487" r:id="rId14"/>
    <p:sldId id="492" r:id="rId15"/>
    <p:sldId id="488" r:id="rId16"/>
    <p:sldId id="423" r:id="rId17"/>
    <p:sldId id="427" r:id="rId18"/>
    <p:sldId id="431" r:id="rId19"/>
    <p:sldId id="478" r:id="rId20"/>
    <p:sldId id="43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B27F-3FC2-D4EB-82AF-CD3F2213D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4D4FC-8886-6119-A23D-1D1884417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45F57-EC2A-C5DA-D5BA-45B207F5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F062C-33F1-3EB1-74CE-AB2726A3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0F6B4-679D-87B0-FF50-6193940F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3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2017-CF95-64CD-6800-37CE33DC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AC4BD-A5A4-4371-12AA-86E45D7DC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3BA9-F931-5470-2C78-79055849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514DD-17D7-4FA8-B2CA-797143A5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3DC5-FC36-3FBE-D580-F6AC27A7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20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3DE3B-17DC-44BF-1375-6FE5E2082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E88C2-C65B-F38B-B137-C28CB66BC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EE5F4-D393-ECD2-D444-14023354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6C20-48F6-B884-6DEB-8DF3AE54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3506E-7CC9-BF8B-E43B-3EC562D0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7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4EB9-25CD-C7C7-1D90-CDEEB050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720E4-78A1-E1FD-CE2C-203F59D95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658D6-FA2E-358D-E444-EA75C878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6A6DA-ABE7-A82B-3694-C1186EF1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B5719-B333-AF02-B646-F3CDED59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7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BB1A-AAE3-104B-41AA-EE9AEFD1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BB14E-F034-8169-0274-3F3CF453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0AFC4-69E2-09D3-98E4-7556993F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5FEBF-69C7-E637-96C8-611BCAE3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1B81-9C3F-EBFC-10E5-BB2DEBCC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30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BCEB-9919-04AA-5B81-6415F08E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39944-8B20-C2C0-CB6E-1782650C4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0AC43-820A-0003-0202-6E17F406B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A4C20-1198-6FB2-0181-9F1697A7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9E0BB-FE03-E72E-FC06-157B8F45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A84C8-E9DD-5CEC-395D-C142DA3D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40A0-8419-30D3-0507-DA734ADF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C7898-D58E-5B9E-2934-551AF8AF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8BFC3-F1C8-48BE-167E-1CC86FBAA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E0BA8-C3A8-8E45-60FB-6B107F5BD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6C183-973C-F3AC-32F2-677E031F5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5978C-049D-4148-AE1B-849AA0F2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DB540-7623-C784-95F9-AE2DBCDD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945F8-0670-4CAA-6913-0AF470CE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2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7116-3DB3-DFCE-C7B8-B4B66B6B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8B30C-72DC-BD0F-430C-3D1810AE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C3352-983D-BB18-DBF7-05CC2607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33FAD-F754-8F04-5337-1265534E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6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FF129D-4323-390B-25CE-8ED9E0A4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961A9-B392-1FF0-E542-5FB8D1CA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FBF43-D752-E4D0-2EF8-0BD41CA2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7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0CA6-B2FE-E01F-557A-A31C3BD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4E01-E7A9-7465-8364-BD1B29230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1B7F5-6B2C-DE92-1CD2-9181F4790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924F0-313E-91FF-B8BF-56069ACA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F8A2A-0462-AE86-FD83-A8647BF7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C0C0A-A289-799E-7942-0E147A60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15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3784B-DDA6-C45A-B5B2-7A053796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2889B0-FF82-B1D7-96B4-DCC48A7FC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C6529-B14B-21A7-F2DE-935ECE134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BFCB8-6342-78F3-CBA4-D028AFD4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10337-026C-1028-ABC5-942B78FF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99A90-AD7A-933C-B66F-EB9DAE5D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6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A13E3-B466-1F6E-CCC2-0A8AAAC4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9CB48-1215-0897-5EBE-C5361391D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51DC-F460-C942-B7DC-2BBF36A5B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374F-27E8-45BE-A074-96397255576A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5DB43-AD69-C993-559F-4328C7CDC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C73F4-3E2E-295E-FDF6-27DBB4C5C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F02D-E6B8-4590-93D5-30B17AD01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1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-Bx3h4cio&amp;t=10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open.spotify.com/show/2OwAg0ckS0mUDPi6HW8FNt" TargetMode="External"/><Relationship Id="rId4" Type="http://schemas.openxmlformats.org/officeDocument/2006/relationships/hyperlink" Target="https://open.spotify.com/episode/4O9JStUhmzDI0WXBknnD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38600" y="1091479"/>
            <a:ext cx="7169623" cy="55245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oper Black" panose="0208090404030B020404" pitchFamily="18" charset="0"/>
              </a:rPr>
              <a:t>DAILY ENGLISH SPEAKING 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FOR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BEGINNERS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40B67D3-0F85-F463-A2C7-03559A48F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5" y="4600575"/>
            <a:ext cx="2028825" cy="2257425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99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5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02623" y="649967"/>
            <a:ext cx="6816634" cy="5476513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en-GB" sz="5000" b="1" dirty="0"/>
              <a:t>Telephonic Dialogues for Everyday Conversations in English</a:t>
            </a:r>
          </a:p>
          <a:p>
            <a:pPr fontAlgn="base"/>
            <a:r>
              <a:rPr lang="en-GB" sz="5000" b="1" dirty="0">
                <a:solidFill>
                  <a:schemeClr val="accent6">
                    <a:lumMod val="50000"/>
                  </a:schemeClr>
                </a:solidFill>
              </a:rPr>
              <a:t>Rancho: </a:t>
            </a:r>
            <a:r>
              <a:rPr lang="en-GB" sz="5000" b="1" dirty="0"/>
              <a:t>Hi, Aditi, it’s Rancho. How are you? What are your plans for today?</a:t>
            </a:r>
          </a:p>
          <a:p>
            <a:pPr fontAlgn="base"/>
            <a:r>
              <a:rPr lang="en-GB" sz="5000" b="1" dirty="0">
                <a:solidFill>
                  <a:schemeClr val="accent1"/>
                </a:solidFill>
              </a:rPr>
              <a:t>Aditi: </a:t>
            </a:r>
            <a:r>
              <a:rPr lang="en-GB" sz="5000" b="1" dirty="0"/>
              <a:t>Oh, hi, Rancho! I was just thinking about giving you a call. Well, I am free today, what about you?</a:t>
            </a:r>
          </a:p>
          <a:p>
            <a:pPr fontAlgn="base"/>
            <a:r>
              <a:rPr lang="en-GB" sz="5000" b="1" dirty="0">
                <a:solidFill>
                  <a:schemeClr val="accent6">
                    <a:lumMod val="50000"/>
                  </a:schemeClr>
                </a:solidFill>
              </a:rPr>
              <a:t>Rancho: </a:t>
            </a:r>
            <a:r>
              <a:rPr lang="en-GB" sz="5000" b="1" dirty="0"/>
              <a:t>That’s nice. I was wondering if you’d like to go to a dinner party tonight</a:t>
            </a:r>
          </a:p>
          <a:p>
            <a:pPr fontAlgn="base"/>
            <a:r>
              <a:rPr lang="en-GB" sz="5000" b="1" dirty="0">
                <a:solidFill>
                  <a:schemeClr val="accent1"/>
                </a:solidFill>
              </a:rPr>
              <a:t>Aditi: </a:t>
            </a:r>
            <a:r>
              <a:rPr lang="en-GB" sz="5000" b="1" dirty="0"/>
              <a:t>Sure, I’d love to! Where is the party?</a:t>
            </a:r>
          </a:p>
          <a:p>
            <a:pPr fontAlgn="base"/>
            <a:r>
              <a:rPr lang="en-GB" sz="5000" b="1" dirty="0">
                <a:solidFill>
                  <a:schemeClr val="accent6">
                    <a:lumMod val="50000"/>
                  </a:schemeClr>
                </a:solidFill>
              </a:rPr>
              <a:t>Rancho: </a:t>
            </a:r>
            <a:r>
              <a:rPr lang="en-GB" sz="5000" b="1" dirty="0"/>
              <a:t>It’s in the Park Hotel?</a:t>
            </a:r>
          </a:p>
          <a:p>
            <a:pPr fontAlgn="base"/>
            <a:r>
              <a:rPr lang="en-GB" sz="5000" b="1" dirty="0">
                <a:solidFill>
                  <a:schemeClr val="accent1"/>
                </a:solidFill>
              </a:rPr>
              <a:t>Aditi</a:t>
            </a:r>
            <a:r>
              <a:rPr lang="en-GB" sz="5000" b="1" dirty="0"/>
              <a:t>: Sounds great!</a:t>
            </a:r>
          </a:p>
          <a:p>
            <a:pPr fontAlgn="base"/>
            <a:r>
              <a:rPr lang="en-GB" sz="5000" b="1" dirty="0">
                <a:solidFill>
                  <a:schemeClr val="accent6">
                    <a:lumMod val="50000"/>
                  </a:schemeClr>
                </a:solidFill>
              </a:rPr>
              <a:t>Rancho: </a:t>
            </a:r>
            <a:r>
              <a:rPr lang="en-GB" sz="5000" b="1" dirty="0"/>
              <a:t>Ok I’ll pick you up around 8:30. We will probably reach the hall by 9 p.m.</a:t>
            </a:r>
          </a:p>
          <a:p>
            <a:pPr fontAlgn="base"/>
            <a:r>
              <a:rPr lang="en-GB" sz="5000" b="1" dirty="0">
                <a:solidFill>
                  <a:schemeClr val="accent1"/>
                </a:solidFill>
              </a:rPr>
              <a:t>Aditi: </a:t>
            </a:r>
            <a:r>
              <a:rPr lang="en-GB" sz="5000" b="1" dirty="0"/>
              <a:t>Great! See you then. Bye!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10628"/>
          <a:stretch/>
        </p:blipFill>
        <p:spPr>
          <a:xfrm>
            <a:off x="7461069" y="1178780"/>
            <a:ext cx="4052887" cy="313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5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7403" y="885099"/>
            <a:ext cx="7182394" cy="495399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b="1" dirty="0">
                <a:solidFill>
                  <a:schemeClr val="accent1"/>
                </a:solidFill>
              </a:rPr>
              <a:t>Srini: </a:t>
            </a:r>
            <a:r>
              <a:rPr lang="en-GB" b="1" dirty="0"/>
              <a:t>Hey!, hello there, Jenny! Long time no see!</a:t>
            </a:r>
          </a:p>
          <a:p>
            <a:pPr fontAlgn="base"/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Jenny: </a:t>
            </a:r>
            <a:r>
              <a:rPr lang="en-GB" b="1" dirty="0"/>
              <a:t>Srini! Hi! Wow! What a coincidence! It’s been ages that I haven’t seen you! What are you doing here?</a:t>
            </a:r>
          </a:p>
          <a:p>
            <a:pPr fontAlgn="base"/>
            <a:r>
              <a:rPr lang="en-GB" b="1" dirty="0">
                <a:solidFill>
                  <a:schemeClr val="accent1"/>
                </a:solidFill>
              </a:rPr>
              <a:t>Srini: </a:t>
            </a:r>
            <a:r>
              <a:rPr lang="en-GB" b="1" dirty="0"/>
              <a:t>Yes Jenny, you are right. Probably the last time we met was in 2006. Well, I just got a new job in the city, so I’m shopping for some trousers. Hey, what do you think of these trousers?</a:t>
            </a:r>
          </a:p>
          <a:p>
            <a:pPr fontAlgn="base"/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Jenny: </a:t>
            </a:r>
            <a:r>
              <a:rPr lang="en-GB" b="1" dirty="0"/>
              <a:t>Hmmm … well, you know how much I love black. See? I am even wearing a top of the same colour!</a:t>
            </a:r>
          </a:p>
          <a:p>
            <a:pPr fontAlgn="base"/>
            <a:r>
              <a:rPr lang="en-GB" b="1" dirty="0">
                <a:solidFill>
                  <a:schemeClr val="accent1"/>
                </a:solidFill>
              </a:rPr>
              <a:t>Srini: </a:t>
            </a:r>
            <a:r>
              <a:rPr lang="en-GB" b="1" dirty="0"/>
              <a:t>Yes I already noticed that. You always did have good taste!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11296"/>
          <a:stretch/>
        </p:blipFill>
        <p:spPr>
          <a:xfrm>
            <a:off x="7368541" y="885099"/>
            <a:ext cx="4586970" cy="40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5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55320" y="1067979"/>
            <a:ext cx="6189617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Jenny: </a:t>
            </a:r>
            <a:r>
              <a:rPr lang="en-GB" b="1" dirty="0"/>
              <a:t>It’s like flooding outside! What happened to the weather report? I thought this depression was supposed to pass.</a:t>
            </a:r>
          </a:p>
          <a:p>
            <a:pPr fontAlgn="base"/>
            <a:r>
              <a:rPr lang="en-GB" b="1" dirty="0">
                <a:solidFill>
                  <a:schemeClr val="accent2"/>
                </a:solidFill>
              </a:rPr>
              <a:t>Kim: </a:t>
            </a:r>
            <a:r>
              <a:rPr lang="en-GB" b="1" dirty="0"/>
              <a:t>Yeah, we all thought so too. That’s what I read online this morning. I missed my office for this too.</a:t>
            </a:r>
          </a:p>
          <a:p>
            <a:pPr fontAlgn="base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Jenny: </a:t>
            </a:r>
            <a:r>
              <a:rPr lang="en-GB" b="1" dirty="0"/>
              <a:t>I guess a thunderstorm is on its way too.</a:t>
            </a:r>
          </a:p>
          <a:p>
            <a:pPr fontAlgn="base"/>
            <a:r>
              <a:rPr lang="en-GB" b="1" dirty="0">
                <a:solidFill>
                  <a:schemeClr val="accent2"/>
                </a:solidFill>
              </a:rPr>
              <a:t>Kim: </a:t>
            </a:r>
            <a:r>
              <a:rPr lang="en-GB" b="1" dirty="0"/>
              <a:t>Can we go inside? I am already half wet!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0" y="781516"/>
            <a:ext cx="4329085" cy="48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5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90007" y="715281"/>
            <a:ext cx="7563393" cy="537201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b="1" dirty="0">
                <a:solidFill>
                  <a:schemeClr val="accent2"/>
                </a:solidFill>
              </a:rPr>
              <a:t>Waiter: </a:t>
            </a:r>
            <a:r>
              <a:rPr lang="en-GB" b="1" dirty="0"/>
              <a:t>Hello, good evening. Can I start you off with some refreshing drink?</a:t>
            </a:r>
          </a:p>
          <a:p>
            <a:pPr fontAlgn="base"/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Rana: </a:t>
            </a:r>
            <a:r>
              <a:rPr lang="en-GB" b="1" dirty="0"/>
              <a:t>Yes. I’ll have iced tea, please.</a:t>
            </a:r>
          </a:p>
          <a:p>
            <a:pPr fontAlgn="base"/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Amal: </a:t>
            </a:r>
            <a:r>
              <a:rPr lang="en-GB" b="1" dirty="0"/>
              <a:t>And I’ll have a chocolate cold coffee.</a:t>
            </a:r>
          </a:p>
          <a:p>
            <a:pPr fontAlgn="base"/>
            <a:r>
              <a:rPr lang="en-GB" b="1" dirty="0">
                <a:solidFill>
                  <a:schemeClr val="accent2"/>
                </a:solidFill>
              </a:rPr>
              <a:t>Waiter: </a:t>
            </a:r>
            <a:r>
              <a:rPr lang="en-GB" b="1" dirty="0"/>
              <a:t>Ok. Should I take your order now, or do you need a few minutes more?</a:t>
            </a:r>
          </a:p>
          <a:p>
            <a:pPr fontAlgn="base"/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Rana: </a:t>
            </a:r>
            <a:r>
              <a:rPr lang="en-GB" b="1" dirty="0"/>
              <a:t>No we are ready, you can take the order. I’ll have the corn mushroom soup to start, and the grilled chicken with mashed potatoes and peas. And, please also bring a bowl of garlic rice.</a:t>
            </a:r>
          </a:p>
          <a:p>
            <a:pPr fontAlgn="base"/>
            <a:r>
              <a:rPr lang="en-GB" b="1" dirty="0">
                <a:solidFill>
                  <a:schemeClr val="accent2"/>
                </a:solidFill>
              </a:rPr>
              <a:t>Waiter: </a:t>
            </a:r>
            <a:r>
              <a:rPr lang="en-GB" b="1" dirty="0"/>
              <a:t>Sure sir. How do you want the chicken— low spicy, medium, or high on spice?</a:t>
            </a:r>
          </a:p>
          <a:p>
            <a:pPr fontAlgn="base"/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Rana: </a:t>
            </a:r>
            <a:r>
              <a:rPr lang="en-GB" b="1" dirty="0"/>
              <a:t>Medium spice, please.</a:t>
            </a:r>
          </a:p>
          <a:p>
            <a:pPr fontAlgn="base"/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Amal: </a:t>
            </a:r>
            <a:r>
              <a:rPr lang="en-GB" b="1" dirty="0"/>
              <a:t>And I’ll just have the beef, with bread and a salad.</a:t>
            </a:r>
          </a:p>
          <a:p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313" y="1254034"/>
            <a:ext cx="3340685" cy="39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6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386" b="10767"/>
          <a:stretch/>
        </p:blipFill>
        <p:spPr>
          <a:xfrm>
            <a:off x="1037540" y="953590"/>
            <a:ext cx="10398957" cy="4911634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0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8981" y="728345"/>
            <a:ext cx="6959238" cy="4901746"/>
          </a:xfrm>
        </p:spPr>
        <p:txBody>
          <a:bodyPr>
            <a:normAutofit/>
          </a:bodyPr>
          <a:lstStyle/>
          <a:p>
            <a:pPr fontAlgn="base"/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Magnolia: </a:t>
            </a:r>
            <a:r>
              <a:rPr lang="en-GB" b="1" dirty="0"/>
              <a:t>Excuse me. Could you tell me where the shopping mall is?</a:t>
            </a:r>
          </a:p>
          <a:p>
            <a:pPr fontAlgn="base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Neha: </a:t>
            </a:r>
            <a:r>
              <a:rPr lang="en-GB" b="1" dirty="0"/>
              <a:t>Yes, it’s that way. You go two blocks to Beckham Street, then turn left. It’s in the second building, across from the library.</a:t>
            </a:r>
          </a:p>
          <a:p>
            <a:pPr fontAlgn="base"/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Magnolia: </a:t>
            </a:r>
            <a:r>
              <a:rPr lang="en-GB" b="1" dirty="0"/>
              <a:t>Thank you so much! I’ve only been in town two days ago, so I really don’t know my way around yet.</a:t>
            </a:r>
          </a:p>
          <a:p>
            <a:pPr fontAlgn="base"/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Neha: </a:t>
            </a:r>
            <a:r>
              <a:rPr lang="en-GB" b="1" dirty="0"/>
              <a:t>Oh, I totally understand how you feel. I also moved here a year ago for my job, and still, I don’t know where everything is!</a:t>
            </a:r>
          </a:p>
          <a:p>
            <a:endParaRPr lang="en-GB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19" y="1183232"/>
            <a:ext cx="4178887" cy="39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22" y="0"/>
            <a:ext cx="8438806" cy="59626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7400" y="1611312"/>
            <a:ext cx="76962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IT'S TIME FOR AN IDIOM EVERY DAY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4550" y="2790154"/>
            <a:ext cx="7505700" cy="2371908"/>
          </a:xfrm>
        </p:spPr>
        <p:txBody>
          <a:bodyPr/>
          <a:lstStyle/>
          <a:p>
            <a:pPr fontAlgn="base"/>
            <a:r>
              <a:rPr lang="en-GB" b="1" dirty="0"/>
              <a:t>Hit the road</a:t>
            </a:r>
          </a:p>
          <a:p>
            <a:pPr fontAlgn="base"/>
            <a:r>
              <a:rPr lang="en-GB" i="1" dirty="0"/>
              <a:t>To leave or start a journey.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9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09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58" r="68665" b="67471"/>
          <a:stretch/>
        </p:blipFill>
        <p:spPr>
          <a:xfrm rot="5400000">
            <a:off x="9243510" y="759911"/>
            <a:ext cx="3708400" cy="218857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520" y="881886"/>
            <a:ext cx="9663060" cy="332582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Cooper Black" panose="0208090404030B020404" pitchFamily="18" charset="0"/>
              </a:rPr>
              <a:t>TODAY’S VOCABULARY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243" t="16251" r="61602" b="16528"/>
          <a:stretch/>
        </p:blipFill>
        <p:spPr>
          <a:xfrm>
            <a:off x="477520" y="2934393"/>
            <a:ext cx="2804160" cy="292608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377640" y="1624491"/>
            <a:ext cx="10628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Let's write down the words we already know or what we remember from today's lesson</a:t>
            </a:r>
            <a:r>
              <a:rPr lang="en-GB" dirty="0"/>
              <a:t>.</a:t>
            </a: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38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179387"/>
            <a:ext cx="9640094" cy="617696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9257" y="1142947"/>
            <a:ext cx="10515600" cy="746813"/>
          </a:xfrm>
        </p:spPr>
        <p:txBody>
          <a:bodyPr>
            <a:normAutofit/>
          </a:bodyPr>
          <a:lstStyle/>
          <a:p>
            <a:r>
              <a:rPr lang="en-GB" b="1" dirty="0"/>
              <a:t>Create your own dialogue</a:t>
            </a:r>
            <a:endParaRPr lang="en-GB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46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2286000" y="0"/>
            <a:ext cx="9906000" cy="6858000"/>
          </a:xfr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66700" y="754544"/>
            <a:ext cx="8420100" cy="1752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Even if we finish today's lesson here, here are some suggestions for integrating English into your daily life: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913890" y="2967335"/>
            <a:ext cx="794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66700" y="2680921"/>
            <a:ext cx="8106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Watching: </a:t>
            </a:r>
            <a:r>
              <a:rPr lang="en-GB" sz="2400" dirty="0"/>
              <a:t>On YouTube (English Conversation)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3"/>
              </a:rPr>
              <a:t>https://www.youtube.com/watch?v=m1-Bx3h4cio&amp;t=10s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Listening: </a:t>
            </a:r>
            <a:r>
              <a:rPr lang="en-GB" sz="2400" dirty="0"/>
              <a:t>Podcast “Fluency Fix's Beginner English, Thinking of English)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4"/>
              </a:rPr>
              <a:t>https://open.spotify.com/episode/4O9JStUhmzDI0WXBknnD04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5"/>
              </a:rPr>
              <a:t>https://open.spotify.com/show/2OwAg0ckS0mUDPi6HW8FNt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Phone app: </a:t>
            </a:r>
            <a:r>
              <a:rPr lang="en-GB" sz="2400" dirty="0"/>
              <a:t>Download “Duolingo, Voscreen, Busuu, Memrise, Mondly)</a:t>
            </a:r>
            <a:endParaRPr lang="en-GB" sz="2400" b="1" dirty="0">
              <a:latin typeface="Cooper Black" panose="0208090404030B020404" pitchFamily="18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EE586D-5DB2-91CB-99FE-03FAD303E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85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33850" y="2480468"/>
            <a:ext cx="8229600" cy="1325563"/>
          </a:xfrm>
        </p:spPr>
        <p:txBody>
          <a:bodyPr>
            <a:no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LESSON 9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D0B3C4C-06F6-5659-5DCE-A7DA76A1D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140777" y="6391677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040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7840" y="-629920"/>
            <a:ext cx="6781800" cy="6644639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57299" y="887773"/>
            <a:ext cx="9677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Thank you for your participation.</a:t>
            </a:r>
          </a:p>
          <a:p>
            <a:r>
              <a:rPr lang="en-GB" sz="5400" dirty="0"/>
              <a:t>        </a:t>
            </a:r>
            <a:r>
              <a:rPr lang="en-GB" sz="8000" dirty="0"/>
              <a:t>ANY QUESTIONS?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12" y="3557667"/>
            <a:ext cx="1588591" cy="160996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735366" y="5167629"/>
            <a:ext cx="935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Monotype Corsiva" panose="03010101010201010101" pitchFamily="66" charset="0"/>
              </a:rPr>
              <a:t>Have a good week. Hope to see you next week</a:t>
            </a:r>
            <a:r>
              <a:rPr lang="en-GB" b="1" dirty="0"/>
              <a:t>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1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88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808480" y="1056640"/>
            <a:ext cx="8961120" cy="4734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0300" dirty="0"/>
              <a:t>Contacts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400" b="1" dirty="0"/>
              <a:t>Daily conversation dialogues</a:t>
            </a:r>
          </a:p>
        </p:txBody>
      </p:sp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31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2702" y="2311491"/>
            <a:ext cx="10515600" cy="1325563"/>
          </a:xfrm>
        </p:spPr>
        <p:txBody>
          <a:bodyPr/>
          <a:lstStyle/>
          <a:p>
            <a:r>
              <a:rPr lang="en-GB" b="1" dirty="0"/>
              <a:t>Let's find the topic of conversations and split into groups and read the dialogues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48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0635" y="653143"/>
            <a:ext cx="7913914" cy="518595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Jane:</a:t>
            </a:r>
            <a:r>
              <a:rPr lang="en-GB" b="1" dirty="0"/>
              <a:t> Good morning, Doctor Rudra, how are you doing?</a:t>
            </a: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Doctor Rudra: </a:t>
            </a:r>
            <a:r>
              <a:rPr lang="en-GB" b="1" dirty="0"/>
              <a:t>Good morning, Jane. I am doing well. And you?</a:t>
            </a: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Jane: </a:t>
            </a:r>
            <a:r>
              <a:rPr lang="en-GB" b="1" dirty="0"/>
              <a:t>I’m great, thank you. This is my friend Leila. She is thinking about joining the hospital but she has a few questions about the administration there. Would you mind telling her about the administration, please?</a:t>
            </a: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Doctor Rudra: </a:t>
            </a:r>
            <a:r>
              <a:rPr lang="en-GB" b="1" dirty="0"/>
              <a:t>Hello, Leila! It’s a pleasure to meet you. I’m more than happy to speak with you. Please stop by my chamber tomorrow.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Leila: </a:t>
            </a:r>
            <a:r>
              <a:rPr lang="en-GB" b="1" dirty="0"/>
              <a:t>It’s a pleasure to meet you, Doctor. Thank you so much for helping us.</a:t>
            </a:r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Doctor Rudra: </a:t>
            </a:r>
            <a:r>
              <a:rPr lang="en-GB" b="1" dirty="0"/>
              <a:t>Don’t mention it. Hopefully, I will be able to help you out in this matter.</a:t>
            </a: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549" y="1813674"/>
            <a:ext cx="2984252" cy="29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2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5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30282" y="506276"/>
            <a:ext cx="7625444" cy="5850073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Shopkeeper: </a:t>
            </a:r>
            <a:r>
              <a:rPr lang="en-GB" sz="1800" b="1" dirty="0"/>
              <a:t>Hi. Can I help you?</a:t>
            </a:r>
          </a:p>
          <a:p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Gemma: </a:t>
            </a:r>
            <a:r>
              <a:rPr lang="en-GB" sz="1800" b="1" dirty="0"/>
              <a:t>Hello. How much is this magazine?</a:t>
            </a:r>
          </a:p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Shopkeeper: </a:t>
            </a:r>
            <a:r>
              <a:rPr lang="en-GB" sz="1800" b="1" dirty="0"/>
              <a:t>Let’s see … Top Sounds, that’s £1.99.</a:t>
            </a:r>
          </a:p>
          <a:p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Gemma: </a:t>
            </a:r>
            <a:r>
              <a:rPr lang="en-GB" sz="1800" b="1" dirty="0"/>
              <a:t>OK, can I have the magazine and do you have a bottle of water?</a:t>
            </a:r>
          </a:p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Shopkeeper: </a:t>
            </a:r>
            <a:r>
              <a:rPr lang="en-GB" sz="1800" b="1" dirty="0"/>
              <a:t>Yes.</a:t>
            </a:r>
          </a:p>
          <a:p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Gemma: </a:t>
            </a:r>
            <a:r>
              <a:rPr lang="en-GB" sz="1800" b="1" dirty="0"/>
              <a:t>Have you got cold ones?</a:t>
            </a:r>
          </a:p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Shopkeeper: </a:t>
            </a:r>
            <a:r>
              <a:rPr lang="en-GB" sz="1800" b="1" dirty="0"/>
              <a:t>Over there in the fridge. Is that everything?</a:t>
            </a:r>
          </a:p>
          <a:p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Gemma: </a:t>
            </a:r>
            <a:r>
              <a:rPr lang="en-GB" sz="1800" b="1" dirty="0"/>
              <a:t>I think so. Oh … and these sweets.</a:t>
            </a:r>
          </a:p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Shopkeeper: </a:t>
            </a:r>
            <a:r>
              <a:rPr lang="en-GB" sz="1800" b="1" dirty="0"/>
              <a:t>OK.</a:t>
            </a:r>
          </a:p>
          <a:p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Gemma: </a:t>
            </a:r>
            <a:r>
              <a:rPr lang="en-GB" sz="1800" b="1" dirty="0"/>
              <a:t>How much is that?</a:t>
            </a:r>
          </a:p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Shopkeeper: </a:t>
            </a:r>
            <a:r>
              <a:rPr lang="en-GB" sz="1800" b="1" dirty="0"/>
              <a:t>That’s £3.40, please.</a:t>
            </a:r>
          </a:p>
          <a:p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Gemma: </a:t>
            </a:r>
            <a:r>
              <a:rPr lang="en-GB" sz="1800" b="1" dirty="0"/>
              <a:t>Here you are.</a:t>
            </a:r>
          </a:p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Shopkeeper: </a:t>
            </a:r>
            <a:r>
              <a:rPr lang="en-GB" sz="1800" b="1" dirty="0"/>
              <a:t>Thank you … and there’s £1.60 change. Would you like a bag?</a:t>
            </a:r>
          </a:p>
          <a:p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Gemma: </a:t>
            </a:r>
            <a:r>
              <a:rPr lang="en-GB" sz="1800" b="1" dirty="0"/>
              <a:t>No, it’s fine, thanks. Bye.</a:t>
            </a:r>
          </a:p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Shopkeeper: </a:t>
            </a:r>
            <a:r>
              <a:rPr lang="en-GB" sz="1800" b="1" dirty="0"/>
              <a:t>Bye.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8518" r="9518"/>
          <a:stretch/>
        </p:blipFill>
        <p:spPr>
          <a:xfrm>
            <a:off x="7776755" y="1189222"/>
            <a:ext cx="4415245" cy="38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6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830" y="339634"/>
            <a:ext cx="5773782" cy="5837329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A: </a:t>
            </a:r>
            <a:r>
              <a:rPr lang="en-GB" b="1" dirty="0"/>
              <a:t>I wish it was a nicer day today.</a:t>
            </a: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B: </a:t>
            </a:r>
            <a:r>
              <a:rPr lang="en-GB" b="1" dirty="0"/>
              <a:t>That is true. I hope it doesn't rain.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A: </a:t>
            </a:r>
            <a:r>
              <a:rPr lang="en-GB" b="1" dirty="0"/>
              <a:t>It wouldn't rain in the middle of the summer.</a:t>
            </a: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B: </a:t>
            </a:r>
            <a:r>
              <a:rPr lang="en-GB" b="1" dirty="0"/>
              <a:t>It wouldn't seem right if it started raining right now.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A: </a:t>
            </a:r>
            <a:r>
              <a:rPr lang="en-GB" b="1" dirty="0"/>
              <a:t>It would be weird if it started raining in ninety degree weather.</a:t>
            </a: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B: </a:t>
            </a:r>
            <a:r>
              <a:rPr lang="en-GB" b="1" dirty="0"/>
              <a:t>Any rain right now would be pointless.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A: </a:t>
            </a:r>
            <a:r>
              <a:rPr lang="en-GB" b="1" dirty="0"/>
              <a:t>That's right, it really would be.</a:t>
            </a: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B: </a:t>
            </a:r>
            <a:r>
              <a:rPr lang="en-GB" b="1" dirty="0"/>
              <a:t>I want it to cool down some.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A: </a:t>
            </a:r>
            <a:r>
              <a:rPr lang="en-GB" b="1" dirty="0"/>
              <a:t>I know what you mean, I can't wait until it's winter.</a:t>
            </a: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B: </a:t>
            </a:r>
            <a:r>
              <a:rPr lang="en-GB" b="1" dirty="0"/>
              <a:t>Winter is great. I wish it didn't get so cold sometimes though.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A: </a:t>
            </a:r>
            <a:r>
              <a:rPr lang="en-GB" b="1" dirty="0"/>
              <a:t>I would rather deal with the winter than the summer.</a:t>
            </a: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B: </a:t>
            </a:r>
            <a:r>
              <a:rPr lang="en-GB" b="1" dirty="0"/>
              <a:t>I feel the same way.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b="11968"/>
          <a:stretch/>
        </p:blipFill>
        <p:spPr>
          <a:xfrm>
            <a:off x="6558644" y="483892"/>
            <a:ext cx="5028110" cy="47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5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75389" y="217630"/>
            <a:ext cx="7429745" cy="6138719"/>
          </a:xfrm>
        </p:spPr>
        <p:txBody>
          <a:bodyPr>
            <a:noAutofit/>
          </a:bodyPr>
          <a:lstStyle/>
          <a:p>
            <a:r>
              <a:rPr lang="en-GB" sz="2200" b="1" dirty="0">
                <a:solidFill>
                  <a:schemeClr val="accent4">
                    <a:lumMod val="75000"/>
                  </a:schemeClr>
                </a:solidFill>
              </a:rPr>
              <a:t>Rann: </a:t>
            </a:r>
            <a:r>
              <a:rPr lang="en-GB" sz="2200" b="1" dirty="0"/>
              <a:t>“Hey Harry, how have you been? Long time no see!”</a:t>
            </a:r>
          </a:p>
          <a:p>
            <a: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  <a:t>Harry: </a:t>
            </a:r>
            <a:r>
              <a:rPr lang="en-GB" sz="2200" b="1" dirty="0"/>
              <a:t>“Hey! What a surprise! Yes, you are right, we haven’t seen each other in a long time. How have you been?”</a:t>
            </a:r>
          </a:p>
          <a:p>
            <a:r>
              <a:rPr lang="en-GB" sz="2200" b="1" dirty="0">
                <a:solidFill>
                  <a:schemeClr val="accent4">
                    <a:lumMod val="75000"/>
                  </a:schemeClr>
                </a:solidFill>
              </a:rPr>
              <a:t>Rann: </a:t>
            </a:r>
            <a:r>
              <a:rPr lang="en-GB" sz="2200" b="1" dirty="0"/>
              <a:t>“There is an important campaign next week which is keeping me busy otherwise rest is going good in my life. How about you?”</a:t>
            </a:r>
          </a:p>
          <a:p>
            <a: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  <a:t>Harry: </a:t>
            </a:r>
            <a:r>
              <a:rPr lang="en-GB" sz="2200" b="1" dirty="0"/>
              <a:t>“Oh! I just finished a meeting with a very important client of mine and now I finally have some free time. I feel relieved that I’m done with it.”</a:t>
            </a:r>
          </a:p>
          <a:p>
            <a:r>
              <a:rPr lang="en-GB" sz="2200" b="1" dirty="0">
                <a:solidFill>
                  <a:schemeClr val="accent4">
                    <a:lumMod val="75000"/>
                  </a:schemeClr>
                </a:solidFill>
              </a:rPr>
              <a:t>Rann: </a:t>
            </a:r>
            <a:r>
              <a:rPr lang="en-GB" sz="2200" b="1" dirty="0"/>
              <a:t>“Good for you then. Hey! Let’s make a plan and catch up with each other after next week. What do you say?”</a:t>
            </a:r>
          </a:p>
          <a:p>
            <a: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  <a:t>Harry:  </a:t>
            </a:r>
            <a:r>
              <a:rPr lang="en-GB" sz="2200" b="1" dirty="0"/>
              <a:t>“Sure, why not”? Give me a call when you are done with your project.”</a:t>
            </a:r>
          </a:p>
          <a:p>
            <a:r>
              <a:rPr lang="en-GB" sz="2200" b="1" dirty="0">
                <a:solidFill>
                  <a:schemeClr val="accent4">
                    <a:lumMod val="75000"/>
                  </a:schemeClr>
                </a:solidFill>
              </a:rPr>
              <a:t>Rann: </a:t>
            </a:r>
            <a:r>
              <a:rPr lang="en-GB" sz="2200" b="1" dirty="0"/>
              <a:t>Sure, then. Bye, take care.</a:t>
            </a:r>
          </a:p>
          <a:p>
            <a: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  <a:t>Harry: </a:t>
            </a:r>
            <a:r>
              <a:rPr lang="en-GB" sz="2200" b="1" dirty="0"/>
              <a:t>Bye buddy.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8117"/>
          <a:stretch/>
        </p:blipFill>
        <p:spPr>
          <a:xfrm>
            <a:off x="8153400" y="1005841"/>
            <a:ext cx="3578841" cy="37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5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27.01.2023</a:t>
            </a:r>
            <a:endParaRPr lang="en-GB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98566" y="532402"/>
            <a:ext cx="7156268" cy="534588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Marry: </a:t>
            </a:r>
            <a:r>
              <a:rPr lang="en-GB" b="1" dirty="0"/>
              <a:t>Good morning Mr. David, I’d like you to meet Dr. John.</a:t>
            </a:r>
          </a:p>
          <a:p>
            <a:pPr fontAlgn="base"/>
            <a:r>
              <a:rPr lang="en-GB" b="1" dirty="0">
                <a:solidFill>
                  <a:srgbClr val="0070C0"/>
                </a:solidFill>
              </a:rPr>
              <a:t>Mr. David: </a:t>
            </a:r>
            <a:r>
              <a:rPr lang="en-GB" b="1" dirty="0"/>
              <a:t>Good morning. It’s nice to meet you, Dr. John.</a:t>
            </a:r>
          </a:p>
          <a:p>
            <a:pPr fontAlgn="base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Dr. John: </a:t>
            </a:r>
            <a:r>
              <a:rPr lang="en-GB" b="1" dirty="0"/>
              <a:t>Pleasure to meet you, too.</a:t>
            </a:r>
          </a:p>
          <a:p>
            <a:pPr fontAlgn="base"/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Marry: </a:t>
            </a:r>
            <a:r>
              <a:rPr lang="en-GB" b="1" dirty="0"/>
              <a:t>Dr. John is from the UK. He just finished writing a book on cancer prevention.</a:t>
            </a:r>
          </a:p>
          <a:p>
            <a:pPr fontAlgn="base"/>
            <a:r>
              <a:rPr lang="en-GB" b="1" dirty="0">
                <a:solidFill>
                  <a:srgbClr val="0070C0"/>
                </a:solidFill>
              </a:rPr>
              <a:t>Mr. David: </a:t>
            </a:r>
            <a:r>
              <a:rPr lang="en-GB" b="1" dirty="0"/>
              <a:t>I also belong to that field. I work for the United Nations.</a:t>
            </a:r>
          </a:p>
          <a:p>
            <a:pPr fontAlgn="base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Dr. John: </a:t>
            </a:r>
            <a:r>
              <a:rPr lang="en-GB" b="1" dirty="0"/>
              <a:t>If I am not wrong, are you from the development program team?</a:t>
            </a:r>
          </a:p>
          <a:p>
            <a:pPr fontAlgn="base"/>
            <a:r>
              <a:rPr lang="en-GB" b="1" dirty="0">
                <a:solidFill>
                  <a:srgbClr val="0070C0"/>
                </a:solidFill>
              </a:rPr>
              <a:t>Mr. David: </a:t>
            </a:r>
            <a:r>
              <a:rPr lang="en-GB" b="1" dirty="0"/>
              <a:t>Yes you are right but how did you know?</a:t>
            </a:r>
          </a:p>
          <a:p>
            <a:pPr fontAlgn="base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Dr. John: </a:t>
            </a:r>
            <a:r>
              <a:rPr lang="en-GB" b="1" dirty="0"/>
              <a:t>I’ve read some of your previous articles. They’re very good.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42046" b="49952"/>
          <a:stretch/>
        </p:blipFill>
        <p:spPr>
          <a:xfrm>
            <a:off x="7376351" y="1261972"/>
            <a:ext cx="4263553" cy="38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Widescreen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Cooper Black</vt:lpstr>
      <vt:lpstr>Monotype Corsiva</vt:lpstr>
      <vt:lpstr>Wingdings</vt:lpstr>
      <vt:lpstr>Office Theme</vt:lpstr>
      <vt:lpstr>DAILY ENGLISH SPEAKING  FOR BEGINNERS</vt:lpstr>
      <vt:lpstr>LESSON 9</vt:lpstr>
      <vt:lpstr>PowerPoint Presentation</vt:lpstr>
      <vt:lpstr>Let's find the topic of conversations and split into groups and read the dialogues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IT'S TIME FOR AN IDIOM EVERY DAY</vt:lpstr>
      <vt:lpstr>TODAY’S VOCABULARY</vt:lpstr>
      <vt:lpstr>Create your own dialogue</vt:lpstr>
      <vt:lpstr>Even if we finish today's lesson here, here are some suggestions for integrating English into your daily life: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ENGLISH SPEAKING  FOR BEGINNERS</dc:title>
  <dc:creator>Harri Shuffley</dc:creator>
  <cp:lastModifiedBy>Harri Shuffley</cp:lastModifiedBy>
  <cp:revision>1</cp:revision>
  <dcterms:created xsi:type="dcterms:W3CDTF">2023-02-16T11:19:35Z</dcterms:created>
  <dcterms:modified xsi:type="dcterms:W3CDTF">2023-02-16T11:19:44Z</dcterms:modified>
</cp:coreProperties>
</file>